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72" r:id="rId5"/>
    <p:sldId id="259" r:id="rId6"/>
    <p:sldId id="260" r:id="rId7"/>
    <p:sldId id="274" r:id="rId8"/>
    <p:sldId id="276" r:id="rId9"/>
    <p:sldId id="273" r:id="rId10"/>
    <p:sldId id="261" r:id="rId11"/>
    <p:sldId id="275" r:id="rId12"/>
    <p:sldId id="262" r:id="rId13"/>
    <p:sldId id="263" r:id="rId14"/>
    <p:sldId id="264" r:id="rId15"/>
    <p:sldId id="281" r:id="rId16"/>
    <p:sldId id="277" r:id="rId17"/>
    <p:sldId id="282" r:id="rId18"/>
    <p:sldId id="286" r:id="rId19"/>
    <p:sldId id="280" r:id="rId20"/>
    <p:sldId id="283" r:id="rId21"/>
    <p:sldId id="284" r:id="rId22"/>
    <p:sldId id="285" r:id="rId23"/>
    <p:sldId id="287" r:id="rId24"/>
    <p:sldId id="288" r:id="rId25"/>
    <p:sldId id="265" r:id="rId26"/>
    <p:sldId id="290" r:id="rId27"/>
    <p:sldId id="271" r:id="rId28"/>
    <p:sldId id="266" r:id="rId29"/>
    <p:sldId id="289" r:id="rId30"/>
    <p:sldId id="267" r:id="rId31"/>
    <p:sldId id="268" r:id="rId32"/>
    <p:sldId id="269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6"/>
    <p:restoredTop sz="94709"/>
  </p:normalViewPr>
  <p:slideViewPr>
    <p:cSldViewPr snapToGrid="0">
      <p:cViewPr varScale="1">
        <p:scale>
          <a:sx n="173" d="100"/>
          <a:sy n="173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7A883-F47D-254F-AF16-C21E0471332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4B3A6-A8B6-D04B-A857-34C1BF481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8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4B3A6-A8B6-D04B-A857-34C1BF4817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4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BD3EF-6A23-3689-BB2D-61648C254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39DDC-AFFA-4A03-9D63-4C80D45C0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2249B6-2FE1-6C62-4F36-C59F191D6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A7CE6-0897-4024-FA31-76DF8C843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4B3A6-A8B6-D04B-A857-34C1BF4817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6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82475-E447-C0FE-536B-D4D6AE35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984D3-C520-4EE9-CFD2-4ACD87333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78BBB-ABCB-DF49-16DA-4936575ED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06E8C-E29D-AD92-A498-290898D89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4B3A6-A8B6-D04B-A857-34C1BF4817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C644-5BD5-3E28-DA24-F7B0F6CE7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296C4-CE28-D3C8-4DE6-2C7E3CBE3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9F314-0C8A-B6A0-A9F3-9723D7E1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47F52-CB90-BEA2-50A7-2C7854E4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59401-86B7-9AA9-7D4A-59292EED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8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6CBC-166A-D449-D213-652F6A89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422A8-6630-587C-1493-B64B0DED1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526F3-CC71-D0EF-D56E-ACA1A8C7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2BFF6-5E98-957A-0C76-327A456A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7852C-B4BA-2743-2475-824CCF00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8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5A41F6-DBC6-7116-8587-1D9DC0E0C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057A6-B411-2AD9-34DA-07A0E936E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A5A0-117C-EA68-8DCC-3D5979FB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696B1-E882-C128-D206-B0BE33B19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23F98-068C-B25F-8C10-EB8D8C3B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C69F-ED5A-BE70-8EEE-35055F69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5DAC0-143C-701C-47B0-05448B1B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825C1-01DB-BD02-E539-015700B8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D0D0A-0B79-FC45-FAF7-B34A8CAA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B4E76-5A92-FD64-E5A5-9A4B9800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0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BFEE-378B-181C-635E-75776AF2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1369C-3A15-1723-EF79-348D03BA5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0F85-541E-40FC-EB4C-D55DC8EB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53646-5D0C-1AF9-C9C3-37EDC8DB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893A-F544-D795-BCEA-A9F7F8B7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2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0735-40EB-FE6C-B757-F51F1491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99BED-71E5-5C77-6050-1FC0C70A1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06D2-7936-CFAE-8305-BCC3FDAC4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816C9-ADE1-0895-23EE-9E19DC90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7D6B9-1B59-4D69-A09A-46550C21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E1A46-82F3-B63F-9DC5-D41521ED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5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A4B2-6195-6879-6532-80808259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7C5D8-5008-BC06-185E-2AB313CC2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FE45C-4207-6C5B-3020-75D2A791A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B2857-7B4F-3585-1E96-D06FB39DE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48C0E4-526F-FB00-997D-125CEDBA1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E887A-D850-99A8-A2E8-24220552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7C2DB-9840-906B-C5B1-83005E56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F0AFB-4864-92F0-FF2D-AF5A9980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1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452E-2727-3E9D-8A26-7AF110BC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C9F6A-18CC-0EB6-F6BA-A61B07E0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DB7E5-9CE0-5661-BC45-AED89A2A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8A2A8-348A-A5BB-BDFF-BAFEE0DB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2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588AB-EB40-F102-DD59-30BBAD1B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B08EE-9CF1-D826-C37B-7F3E874E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917A9-AF9E-3226-319E-013C9E75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6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DBEF-4A4E-A204-FF47-3F7CD819F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ECDF-B09D-B772-D455-FF069ECB6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68BE5-E35F-BF05-A7DB-82B830CDB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E5A04-0EA8-5E70-F0E7-F3C8CD89D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FAEA3-6949-DD2F-FC24-828104F1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98A41-14DE-1301-F318-0CFF96F5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6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B8DB-F2E4-061D-28D8-99F0DBADC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09285-EC37-2543-7FAF-5DEB3408D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74248-0A64-3746-E34A-3A6C5A572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EC634-EF9C-05DA-E577-A1BE7194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BD969-8546-21D6-2944-2846B7B5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84355-EA40-DE67-816B-2035C0CE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8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22BA6-85D5-6505-31F6-446A45B6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F3A8C-6DC6-3808-49B6-553B2CD8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76065-7EE6-3B19-EEEC-6A50D6543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B0A29C-C992-2D42-8D5B-BF42A59A4C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41FBB-78A1-F6FA-58CD-A3029F053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2D202-096A-8558-1F26-5971449FF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CB23F0-EC40-3141-B44B-1EF2AF32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and red chatbot&#10;&#10;Description automatically generated">
            <a:extLst>
              <a:ext uri="{FF2B5EF4-FFF2-40B4-BE49-F238E27FC236}">
                <a16:creationId xmlns:a16="http://schemas.microsoft.com/office/drawing/2014/main" id="{DEAE17BC-8835-9126-6622-531D31A118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CC5D3A-9018-E507-6D03-6FCFA44B2B17}"/>
              </a:ext>
            </a:extLst>
          </p:cNvPr>
          <p:cNvSpPr txBox="1"/>
          <p:nvPr/>
        </p:nvSpPr>
        <p:spPr>
          <a:xfrm>
            <a:off x="2470648" y="2921167"/>
            <a:ext cx="7250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u="sng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Foodcourt - Chatbot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2F783B-4149-1BB9-5FD5-0C8C56D7ED82}"/>
              </a:ext>
            </a:extLst>
          </p:cNvPr>
          <p:cNvSpPr txBox="1"/>
          <p:nvPr/>
        </p:nvSpPr>
        <p:spPr>
          <a:xfrm>
            <a:off x="9596284" y="4920795"/>
            <a:ext cx="251062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Team A - members:</a:t>
            </a:r>
          </a:p>
          <a:p>
            <a:endParaRPr lang="en-US" u="sng" dirty="0">
              <a:latin typeface="Apple Braille" pitchFamily="2" charset="0"/>
            </a:endParaRP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Mounika Atmakuri</a:t>
            </a: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Sridhar Reddy Maram</a:t>
            </a: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Tauseef Taufiq K</a:t>
            </a:r>
          </a:p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Surya Teja Avvaru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FBBC99-8BC8-6137-E56B-2A4409DAD126}"/>
              </a:ext>
            </a:extLst>
          </p:cNvPr>
          <p:cNvSpPr txBox="1"/>
          <p:nvPr/>
        </p:nvSpPr>
        <p:spPr>
          <a:xfrm>
            <a:off x="4887976" y="4890017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77"/>
              </a:rPr>
              <a:t> DS606</a:t>
            </a:r>
          </a:p>
          <a:p>
            <a:pPr algn="ctr"/>
            <a:r>
              <a:rPr lang="en-US" dirty="0">
                <a:latin typeface="Britannic Bold" panose="020B0903060703020204" pitchFamily="34" charset="77"/>
              </a:rPr>
              <a:t>Dr. Unal 'Zak' Sakoglu</a:t>
            </a:r>
          </a:p>
          <a:p>
            <a:pPr algn="ctr"/>
            <a:r>
              <a:rPr lang="en-US" dirty="0">
                <a:latin typeface="Britannic Bold" panose="020B0903060703020204" pitchFamily="34" charset="77"/>
              </a:rPr>
              <a:t>12/11/2024</a:t>
            </a:r>
          </a:p>
        </p:txBody>
      </p:sp>
    </p:spTree>
    <p:extLst>
      <p:ext uri="{BB962C8B-B14F-4D97-AF65-F5344CB8AC3E}">
        <p14:creationId xmlns:p14="http://schemas.microsoft.com/office/powerpoint/2010/main" val="605942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4851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E9B501-5F89-08DE-4291-8FB261E26714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25C63B3-D04C-B504-3E66-BC9EBE54B414}"/>
              </a:ext>
            </a:extLst>
          </p:cNvPr>
          <p:cNvSpPr txBox="1"/>
          <p:nvPr/>
        </p:nvSpPr>
        <p:spPr>
          <a:xfrm>
            <a:off x="993058" y="344129"/>
            <a:ext cx="6882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Exploratory Data Analysis [EDA]</a:t>
            </a:r>
          </a:p>
        </p:txBody>
      </p:sp>
      <p:pic>
        <p:nvPicPr>
          <p:cNvPr id="4" name="Picture 3" descr="A comparison of a bar chart&#10;&#10;Description automatically generated with medium confidence">
            <a:extLst>
              <a:ext uri="{FF2B5EF4-FFF2-40B4-BE49-F238E27FC236}">
                <a16:creationId xmlns:a16="http://schemas.microsoft.com/office/drawing/2014/main" id="{04EE9BD9-B751-C31E-5174-FC5A784F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429410"/>
            <a:ext cx="9693924" cy="399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AE2CB-6076-ADE3-EBAB-41D8D0AD0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8" y="5599470"/>
            <a:ext cx="9743768" cy="11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5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9AA31-D1A3-F200-7AC3-D952A07C7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6E8AE8-39E1-CF2C-2FBF-EBF39E611FE6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326BA8-AF87-EE87-D3B1-45097FCE418D}"/>
              </a:ext>
            </a:extLst>
          </p:cNvPr>
          <p:cNvSpPr txBox="1"/>
          <p:nvPr/>
        </p:nvSpPr>
        <p:spPr>
          <a:xfrm>
            <a:off x="993058" y="344129"/>
            <a:ext cx="6882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Exploratory Data Analysis [EDA]</a:t>
            </a:r>
          </a:p>
        </p:txBody>
      </p:sp>
      <p:pic>
        <p:nvPicPr>
          <p:cNvPr id="5" name="Picture 4" descr="A graph of calories&#10;&#10;Description automatically generated">
            <a:extLst>
              <a:ext uri="{FF2B5EF4-FFF2-40B4-BE49-F238E27FC236}">
                <a16:creationId xmlns:a16="http://schemas.microsoft.com/office/drawing/2014/main" id="{964FC674-7001-54AF-CA4C-57FC03ED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7" y="1431319"/>
            <a:ext cx="8163237" cy="42188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41D4A7F-CDE1-EC1C-F62A-BB97B559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6" y="5650128"/>
            <a:ext cx="8163237" cy="12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7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a phone with a glowing chat icon&#10;&#10;Description automatically generated">
            <a:extLst>
              <a:ext uri="{FF2B5EF4-FFF2-40B4-BE49-F238E27FC236}">
                <a16:creationId xmlns:a16="http://schemas.microsoft.com/office/drawing/2014/main" id="{A3344AB0-381E-3961-2644-34A248FECF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91621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3F635D-0836-5B9A-4A64-8A2372E95B29}"/>
              </a:ext>
            </a:extLst>
          </p:cNvPr>
          <p:cNvCxnSpPr>
            <a:cxnSpLocks/>
          </p:cNvCxnSpPr>
          <p:nvPr/>
        </p:nvCxnSpPr>
        <p:spPr>
          <a:xfrm>
            <a:off x="993058" y="1258529"/>
            <a:ext cx="104418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5BE981-0189-220B-8543-C05CB45D4A3B}"/>
              </a:ext>
            </a:extLst>
          </p:cNvPr>
          <p:cNvSpPr txBox="1"/>
          <p:nvPr/>
        </p:nvSpPr>
        <p:spPr>
          <a:xfrm>
            <a:off x="993058" y="344129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6C699-DEF7-92F5-7E3B-2060FDB3F761}"/>
              </a:ext>
            </a:extLst>
          </p:cNvPr>
          <p:cNvSpPr txBox="1"/>
          <p:nvPr/>
        </p:nvSpPr>
        <p:spPr>
          <a:xfrm>
            <a:off x="993058" y="1526599"/>
            <a:ext cx="105205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User Query</a:t>
            </a:r>
            <a:r>
              <a:rPr lang="en-US" dirty="0"/>
              <a:t>: Users interact with the chatbot via </a:t>
            </a:r>
            <a:r>
              <a:rPr lang="en-US" b="1" dirty="0"/>
              <a:t>web </a:t>
            </a:r>
            <a:r>
              <a:rPr lang="en-US" b="1" dirty="0" err="1"/>
              <a:t>inteface</a:t>
            </a:r>
            <a:r>
              <a:rPr lang="en-US" dirty="0"/>
              <a:t>, which sends their input (e.g., "What’s on the menu?") to </a:t>
            </a:r>
            <a:r>
              <a:rPr lang="en-US" b="1" dirty="0"/>
              <a:t>Dialogflow</a:t>
            </a:r>
            <a:r>
              <a:rPr lang="en-US" dirty="0"/>
              <a:t> for intent recognition.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Dialogflow</a:t>
            </a:r>
            <a:r>
              <a:rPr lang="en-US" dirty="0"/>
              <a:t>: Processes the query, identifies the intent (e.g., menu inquiry), extracts entities, and triggers a </a:t>
            </a:r>
            <a:r>
              <a:rPr lang="en-US" b="1" dirty="0"/>
              <a:t>webhook</a:t>
            </a:r>
            <a:r>
              <a:rPr lang="en-US" dirty="0"/>
              <a:t> request if additional data is required.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FastAPI Backend</a:t>
            </a:r>
            <a:r>
              <a:rPr lang="en-US" dirty="0"/>
              <a:t>: Receives the webhook request, applies business logic, and queries the </a:t>
            </a:r>
            <a:r>
              <a:rPr lang="en-US" b="1" dirty="0"/>
              <a:t>MySQL database</a:t>
            </a:r>
            <a:r>
              <a:rPr lang="en-US" dirty="0"/>
              <a:t> for relevant information.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MySQL Database</a:t>
            </a:r>
            <a:r>
              <a:rPr lang="en-US" dirty="0"/>
              <a:t>: Stores menu data (e.g., categories, prices, nutritional info) and provides requested details to the backend.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Response to User</a:t>
            </a:r>
            <a:r>
              <a:rPr lang="en-US" dirty="0"/>
              <a:t>: FastAPI formats the response, sends it to Dialogflow, and displays it on the </a:t>
            </a:r>
            <a:r>
              <a:rPr lang="en-US" b="1" dirty="0" err="1"/>
              <a:t>Streamlit</a:t>
            </a:r>
            <a:r>
              <a:rPr lang="en-US" dirty="0"/>
              <a:t> interface (e.g., "Available drinks: Coffee, Tea, Soda").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Feedback and Updates</a:t>
            </a:r>
            <a:r>
              <a:rPr lang="en-US" dirty="0"/>
              <a:t>: Logs from Dialogflow are analyzed for improvements, and the database is updated in real-time using web scraping to ensure accuracy.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9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942FD08E-D603-5F0E-2A9C-60C4D23FC1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46429" cy="6858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B3283EA-3699-4182-D672-D706CC36192D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7DF9B5-DBE8-A4D9-2A37-DBE1D7DB27EA}"/>
              </a:ext>
            </a:extLst>
          </p:cNvPr>
          <p:cNvSpPr txBox="1"/>
          <p:nvPr/>
        </p:nvSpPr>
        <p:spPr>
          <a:xfrm>
            <a:off x="993058" y="344129"/>
            <a:ext cx="413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Model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AB6EC-3463-28CB-E209-70C240FD9EC2}"/>
              </a:ext>
            </a:extLst>
          </p:cNvPr>
          <p:cNvSpPr txBox="1"/>
          <p:nvPr/>
        </p:nvSpPr>
        <p:spPr>
          <a:xfrm>
            <a:off x="993058" y="1184652"/>
            <a:ext cx="9743768" cy="567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tabLst>
                <a:tab pos="1276350" algn="l"/>
              </a:tabLst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  <a:tab pos="127635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NLP Platform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Dialogflow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27635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Recognizes user intents (e.g., menu inquiries, price checks, and nutritional info requests).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27635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Extracts entities such as food items and categories.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27635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Handles conversational flow and fallback responses for unrecognized queries.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  <a:tab pos="127635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Backend Framework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FastAPI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27635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Processes webhook requests from Dialogflow.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27635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Queries the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MySQL database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real-time data retrieval.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  <a:tab pos="127635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Database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MySQL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127635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Stores structured data such as food item names, prices, categories, and nutritional details.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8849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14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rms and legs&#10;&#10;Description automatically generated">
            <a:extLst>
              <a:ext uri="{FF2B5EF4-FFF2-40B4-BE49-F238E27FC236}">
                <a16:creationId xmlns:a16="http://schemas.microsoft.com/office/drawing/2014/main" id="{E54F8770-1E82-94C5-672A-5A64922B3E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599769" y="-68827"/>
            <a:ext cx="13283382" cy="717754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1660FF2-78D5-3683-8582-82CD50E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12" y="996249"/>
            <a:ext cx="8520287" cy="5639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33FFBE-0429-433B-5BF5-5D55B2A1B1AD}"/>
              </a:ext>
            </a:extLst>
          </p:cNvPr>
          <p:cNvSpPr txBox="1"/>
          <p:nvPr/>
        </p:nvSpPr>
        <p:spPr>
          <a:xfrm>
            <a:off x="3721100" y="232879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INTENTS IN DIALOGFLOW</a:t>
            </a:r>
          </a:p>
        </p:txBody>
      </p:sp>
    </p:spTree>
    <p:extLst>
      <p:ext uri="{BB962C8B-B14F-4D97-AF65-F5344CB8AC3E}">
        <p14:creationId xmlns:p14="http://schemas.microsoft.com/office/powerpoint/2010/main" val="197732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64ACE-2295-3A92-3C1E-6AA78A0A6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rms and legs&#10;&#10;Description automatically generated">
            <a:extLst>
              <a:ext uri="{FF2B5EF4-FFF2-40B4-BE49-F238E27FC236}">
                <a16:creationId xmlns:a16="http://schemas.microsoft.com/office/drawing/2014/main" id="{1D73569A-6EE5-94BB-2373-4132CD201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599769" y="-68827"/>
            <a:ext cx="13283382" cy="7177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EB6143-9A2F-9022-C08C-5D1B73A02033}"/>
              </a:ext>
            </a:extLst>
          </p:cNvPr>
          <p:cNvSpPr txBox="1"/>
          <p:nvPr/>
        </p:nvSpPr>
        <p:spPr>
          <a:xfrm>
            <a:off x="3486855" y="292905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ENTITIES IN DIALOGFLOW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D810A9-9430-3402-A29A-F2D4CA57B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21" y="946208"/>
            <a:ext cx="8926471" cy="59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1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4CCA5-6979-1EC7-18CE-A47791B62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rms and legs&#10;&#10;Description automatically generated">
            <a:extLst>
              <a:ext uri="{FF2B5EF4-FFF2-40B4-BE49-F238E27FC236}">
                <a16:creationId xmlns:a16="http://schemas.microsoft.com/office/drawing/2014/main" id="{52ABAE06-420B-2D7D-E141-4D4E87C9E3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599769" y="-68827"/>
            <a:ext cx="13283382" cy="7177549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7925EB6-EE63-CAE8-9F07-23BD6AEA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3" y="1595554"/>
            <a:ext cx="10700154" cy="3848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AED717-A42A-0568-3D20-330B6F823758}"/>
              </a:ext>
            </a:extLst>
          </p:cNvPr>
          <p:cNvSpPr txBox="1"/>
          <p:nvPr/>
        </p:nvSpPr>
        <p:spPr>
          <a:xfrm>
            <a:off x="465472" y="471984"/>
            <a:ext cx="1134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Webhook endpoint to process Dialogflow requests using FastAPI</a:t>
            </a:r>
          </a:p>
        </p:txBody>
      </p:sp>
    </p:spTree>
    <p:extLst>
      <p:ext uri="{BB962C8B-B14F-4D97-AF65-F5344CB8AC3E}">
        <p14:creationId xmlns:p14="http://schemas.microsoft.com/office/powerpoint/2010/main" val="97777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17ADB-7206-4D8D-D663-D82815ED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rms and legs&#10;&#10;Description automatically generated">
            <a:extLst>
              <a:ext uri="{FF2B5EF4-FFF2-40B4-BE49-F238E27FC236}">
                <a16:creationId xmlns:a16="http://schemas.microsoft.com/office/drawing/2014/main" id="{41FC2845-DD7B-E450-F29A-9F12993B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599769" y="-68827"/>
            <a:ext cx="13283382" cy="7177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16E0F3-BEA2-0D05-851F-730AF0559B32}"/>
              </a:ext>
            </a:extLst>
          </p:cNvPr>
          <p:cNvSpPr txBox="1"/>
          <p:nvPr/>
        </p:nvSpPr>
        <p:spPr>
          <a:xfrm>
            <a:off x="465472" y="471984"/>
            <a:ext cx="1134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Fetch data from MySQL using FastAPI</a:t>
            </a: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3B38592-5DD5-128E-7013-AE430EDE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370915"/>
            <a:ext cx="8280400" cy="52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2D28-D5E1-51E5-41EB-5DF750DA8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rms and legs&#10;&#10;Description automatically generated">
            <a:extLst>
              <a:ext uri="{FF2B5EF4-FFF2-40B4-BE49-F238E27FC236}">
                <a16:creationId xmlns:a16="http://schemas.microsoft.com/office/drawing/2014/main" id="{F89B85DC-7B59-9380-EA5B-F7B36BD6D8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599769" y="-68827"/>
            <a:ext cx="13283382" cy="7177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3E3762-4D3B-488F-A2D3-6FDF0CCC6901}"/>
              </a:ext>
            </a:extLst>
          </p:cNvPr>
          <p:cNvSpPr txBox="1"/>
          <p:nvPr/>
        </p:nvSpPr>
        <p:spPr>
          <a:xfrm>
            <a:off x="465472" y="471984"/>
            <a:ext cx="1134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SQL query in FastAPI</a:t>
            </a:r>
          </a:p>
        </p:txBody>
      </p:sp>
      <p:pic>
        <p:nvPicPr>
          <p:cNvPr id="4" name="Picture 3" descr="A computer code with green and blue text&#10;&#10;Description automatically generated">
            <a:extLst>
              <a:ext uri="{FF2B5EF4-FFF2-40B4-BE49-F238E27FC236}">
                <a16:creationId xmlns:a16="http://schemas.microsoft.com/office/drawing/2014/main" id="{C7214759-7008-CE3F-BC97-534A7893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1" y="1536015"/>
            <a:ext cx="10448697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1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C02D-BD58-2B98-715D-A612DB1D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rms and legs&#10;&#10;Description automatically generated">
            <a:extLst>
              <a:ext uri="{FF2B5EF4-FFF2-40B4-BE49-F238E27FC236}">
                <a16:creationId xmlns:a16="http://schemas.microsoft.com/office/drawing/2014/main" id="{D086E85D-4DB7-C220-1566-D73C54EF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599769" y="-68827"/>
            <a:ext cx="13283382" cy="7177549"/>
          </a:xfrm>
          <a:prstGeom prst="rect">
            <a:avLst/>
          </a:prstGeo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CA6F4D38-6AE9-FBE1-5067-72B6EFBB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21" y="508000"/>
            <a:ext cx="5092700" cy="5842000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F3159619-5C6C-B7AD-303C-BDBF377F5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511" y="508000"/>
            <a:ext cx="50927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6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orange robot with a screen&#10;&#10;Description automatically generated">
            <a:extLst>
              <a:ext uri="{FF2B5EF4-FFF2-40B4-BE49-F238E27FC236}">
                <a16:creationId xmlns:a16="http://schemas.microsoft.com/office/drawing/2014/main" id="{6C317B1C-3BEC-E009-80A0-1CA36DAE8E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518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EDC86-ABAE-6E6C-35B5-0470FC879832}"/>
              </a:ext>
            </a:extLst>
          </p:cNvPr>
          <p:cNvSpPr txBox="1"/>
          <p:nvPr/>
        </p:nvSpPr>
        <p:spPr>
          <a:xfrm>
            <a:off x="914399" y="1627457"/>
            <a:ext cx="100977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</a:t>
            </a:r>
            <a:r>
              <a:rPr lang="en-US" sz="2000" dirty="0"/>
              <a:t>: Develop a chatbot to enhance the food-ordering experience in campus food courts.</a:t>
            </a:r>
          </a:p>
          <a:p>
            <a:r>
              <a:rPr lang="en-US" sz="2000" b="1" dirty="0"/>
              <a:t>Problem Statement</a:t>
            </a:r>
            <a:r>
              <a:rPr lang="en-US" sz="2000" dirty="0"/>
              <a:t>: Manual food ordering is time-consuming, leading to inefficiencies and reduced customer satisfaction.</a:t>
            </a:r>
          </a:p>
          <a:p>
            <a:r>
              <a:rPr lang="en-US" sz="2000" b="1" dirty="0"/>
              <a:t>Solution</a:t>
            </a:r>
            <a:r>
              <a:rPr lang="en-US" sz="2000" dirty="0"/>
              <a:t>: A virtual assistant chatbot providing real-time menu details, prices, nutritional information, and ingredients.</a:t>
            </a:r>
          </a:p>
          <a:p>
            <a:r>
              <a:rPr lang="en-US" sz="2000" b="1" dirty="0"/>
              <a:t>Technologies Used</a:t>
            </a:r>
            <a:r>
              <a:rPr lang="en-US" sz="20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Dialogflow</a:t>
            </a:r>
            <a:r>
              <a:rPr lang="en-US" sz="2000" dirty="0"/>
              <a:t>: For Natural Language Processing (NLP) and intent recognition.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FastAPI</a:t>
            </a:r>
            <a:r>
              <a:rPr lang="en-US" sz="2000" dirty="0"/>
              <a:t>: Backend framework for API management and database connection.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MySQL</a:t>
            </a:r>
            <a:r>
              <a:rPr lang="en-US" sz="2000" dirty="0"/>
              <a:t>: Storing menu data and managing queries.</a:t>
            </a:r>
          </a:p>
          <a:p>
            <a:r>
              <a:rPr lang="en-US" sz="2000" b="1" dirty="0"/>
              <a:t>Key Features</a:t>
            </a:r>
            <a:r>
              <a:rPr lang="en-US" sz="20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Real-time information on food items and prices.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Streamlined food-ordering process, reducing workload for staff.</a:t>
            </a:r>
          </a:p>
          <a:p>
            <a:r>
              <a:rPr lang="en-US" sz="2000" b="1" dirty="0"/>
              <a:t>Future Goals</a:t>
            </a:r>
            <a:r>
              <a:rPr lang="en-US" sz="2000" dirty="0"/>
              <a:t>: Expand chatbot capabilities to include order tracking, personalized recommendations, and multilingual support.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FB6F52-E9AF-927F-7F2A-399C623A8310}"/>
              </a:ext>
            </a:extLst>
          </p:cNvPr>
          <p:cNvCxnSpPr>
            <a:cxnSpLocks/>
          </p:cNvCxnSpPr>
          <p:nvPr/>
        </p:nvCxnSpPr>
        <p:spPr>
          <a:xfrm>
            <a:off x="993058" y="1258529"/>
            <a:ext cx="101173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4B4F3B-5F76-8894-3AB7-5436238A342F}"/>
              </a:ext>
            </a:extLst>
          </p:cNvPr>
          <p:cNvSpPr txBox="1"/>
          <p:nvPr/>
        </p:nvSpPr>
        <p:spPr>
          <a:xfrm>
            <a:off x="993058" y="427734"/>
            <a:ext cx="2202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8338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AF3E9-46C1-1F8A-4C3F-58D5B297A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rms and legs&#10;&#10;Description automatically generated">
            <a:extLst>
              <a:ext uri="{FF2B5EF4-FFF2-40B4-BE49-F238E27FC236}">
                <a16:creationId xmlns:a16="http://schemas.microsoft.com/office/drawing/2014/main" id="{0D3C25BB-0E8B-1A6F-F7E0-40F876535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599769" y="-68827"/>
            <a:ext cx="13283382" cy="7177549"/>
          </a:xfrm>
          <a:prstGeom prst="rect">
            <a:avLst/>
          </a:prstGeom>
        </p:spPr>
      </p:pic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301C1D2B-8E0B-47BF-75D1-05DDF860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0"/>
            <a:ext cx="5092700" cy="6705600"/>
          </a:xfrm>
          <a:prstGeom prst="rect">
            <a:avLst/>
          </a:prstGeo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E34D0F67-B21B-3D15-95D5-9B4DD6E5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0"/>
            <a:ext cx="50292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91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16E06-38CD-1667-69C8-BB88BD553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rms and legs&#10;&#10;Description automatically generated">
            <a:extLst>
              <a:ext uri="{FF2B5EF4-FFF2-40B4-BE49-F238E27FC236}">
                <a16:creationId xmlns:a16="http://schemas.microsoft.com/office/drawing/2014/main" id="{FCB15AC3-2BBF-F5FE-38B1-B511688526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599769" y="-68827"/>
            <a:ext cx="13283382" cy="7177549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0797A94-3813-8742-9B5B-0458C1186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07950"/>
            <a:ext cx="4978400" cy="66421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E25DB3-7B18-C191-46AD-843A9678A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76200"/>
            <a:ext cx="50419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3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454B5-67DB-1993-A331-80F0BE1D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rms and legs&#10;&#10;Description automatically generated">
            <a:extLst>
              <a:ext uri="{FF2B5EF4-FFF2-40B4-BE49-F238E27FC236}">
                <a16:creationId xmlns:a16="http://schemas.microsoft.com/office/drawing/2014/main" id="{D7909536-0C4A-F008-8AFC-55D7CE0C69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599769" y="-68827"/>
            <a:ext cx="13283382" cy="717754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5612DF-087B-A055-B2EA-5E77C7816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2550"/>
            <a:ext cx="4953000" cy="669290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6BA806A-034F-2ABF-B531-FF031068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82550"/>
            <a:ext cx="50038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38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74697-FA7B-4F6C-BAD3-3DEA80D4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rms and legs&#10;&#10;Description automatically generated">
            <a:extLst>
              <a:ext uri="{FF2B5EF4-FFF2-40B4-BE49-F238E27FC236}">
                <a16:creationId xmlns:a16="http://schemas.microsoft.com/office/drawing/2014/main" id="{7E44D10B-15D8-9E40-E9CD-FFF5C146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599769" y="-68827"/>
            <a:ext cx="13283382" cy="7177549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4EC162-6928-2F67-DC8D-CA991FC8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9050"/>
            <a:ext cx="5029200" cy="6667500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147F8C9A-8C45-7483-9CF3-BCFE32E17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19050"/>
            <a:ext cx="49911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83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A5E15-3A7D-4ED9-FD73-657164071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rms and legs&#10;&#10;Description automatically generated">
            <a:extLst>
              <a:ext uri="{FF2B5EF4-FFF2-40B4-BE49-F238E27FC236}">
                <a16:creationId xmlns:a16="http://schemas.microsoft.com/office/drawing/2014/main" id="{E968B79A-E386-E082-8662-28675523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599769" y="-68827"/>
            <a:ext cx="13283382" cy="7177549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D48F0D1C-446A-F6A6-9D23-0DFFDD6A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2" y="88900"/>
            <a:ext cx="5041900" cy="668020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353ADA7B-FD82-A007-3CC6-D72B4F45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0" y="88900"/>
            <a:ext cx="49911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robot with arms and legs&#10;&#10;Description automatically generated">
            <a:extLst>
              <a:ext uri="{FF2B5EF4-FFF2-40B4-BE49-F238E27FC236}">
                <a16:creationId xmlns:a16="http://schemas.microsoft.com/office/drawing/2014/main" id="{F19789D7-754B-0E66-6A26-E77729A1D2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647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B6C162-A243-63DF-3319-4F532DAE6E35}"/>
              </a:ext>
            </a:extLst>
          </p:cNvPr>
          <p:cNvSpPr txBox="1"/>
          <p:nvPr/>
        </p:nvSpPr>
        <p:spPr>
          <a:xfrm>
            <a:off x="993058" y="344129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Results and Performance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735DDC-25C3-BD71-6CC0-2707C82522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194"/>
          <a:stretch/>
        </p:blipFill>
        <p:spPr>
          <a:xfrm>
            <a:off x="420889" y="1688960"/>
            <a:ext cx="11350222" cy="447053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2A6499-40C6-3E85-426E-7C2DCFF75B9E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48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E7DC4-A6AA-F798-4BE0-CF523DB32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robot with arms and legs&#10;&#10;Description automatically generated">
            <a:extLst>
              <a:ext uri="{FF2B5EF4-FFF2-40B4-BE49-F238E27FC236}">
                <a16:creationId xmlns:a16="http://schemas.microsoft.com/office/drawing/2014/main" id="{A98ED7C0-B96A-DA10-C1B8-BF873B52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64786" cy="6858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E00F611-CF83-CF60-2251-0E6B7220CC0B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227B93-78B5-628C-3612-CE57EF3C2660}"/>
              </a:ext>
            </a:extLst>
          </p:cNvPr>
          <p:cNvSpPr txBox="1"/>
          <p:nvPr/>
        </p:nvSpPr>
        <p:spPr>
          <a:xfrm>
            <a:off x="993058" y="344129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Results and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663AC-558B-A7FD-71E7-C53E5050999A}"/>
              </a:ext>
            </a:extLst>
          </p:cNvPr>
          <p:cNvSpPr txBox="1"/>
          <p:nvPr/>
        </p:nvSpPr>
        <p:spPr>
          <a:xfrm>
            <a:off x="993058" y="1906152"/>
            <a:ext cx="6182032" cy="382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Task Success Rate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 of 100 simulated queries, the chatbot successfully resolved all 100 tasks, showcasing its high reliability in handling a diverse range of user queries.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285750" marR="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Intent Classification Accuracy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The chatbot correctly identified user intents in 100 out of 100 cases, showcasing its ability to understand natural language inputs.</a:t>
            </a:r>
          </a:p>
          <a:p>
            <a:pPr marR="0"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A graph of a comparison of correct response&#10;&#10;Description automatically generated">
            <a:extLst>
              <a:ext uri="{FF2B5EF4-FFF2-40B4-BE49-F238E27FC236}">
                <a16:creationId xmlns:a16="http://schemas.microsoft.com/office/drawing/2014/main" id="{AB60DCF2-351E-FD87-D649-1FD43A600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069" y="1727161"/>
            <a:ext cx="2537337" cy="2025532"/>
          </a:xfrm>
          <a:prstGeom prst="rect">
            <a:avLst/>
          </a:prstGeom>
        </p:spPr>
      </p:pic>
      <p:pic>
        <p:nvPicPr>
          <p:cNvPr id="9" name="Picture 8" descr="A graph with a bar and text&#10;&#10;Description automatically generated with medium confidence">
            <a:extLst>
              <a:ext uri="{FF2B5EF4-FFF2-40B4-BE49-F238E27FC236}">
                <a16:creationId xmlns:a16="http://schemas.microsoft.com/office/drawing/2014/main" id="{4BD5BA50-B21E-B1BB-7533-4ECFAF728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435" y="4245602"/>
            <a:ext cx="2552606" cy="20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6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E714-B0EE-BE72-F49C-9789BC910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robot with arms and legs&#10;&#10;Description automatically generated">
            <a:extLst>
              <a:ext uri="{FF2B5EF4-FFF2-40B4-BE49-F238E27FC236}">
                <a16:creationId xmlns:a16="http://schemas.microsoft.com/office/drawing/2014/main" id="{5AD29DBA-DFAA-8BAD-376D-178C6A42FE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64786" cy="6858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9CAE88-F6FA-443E-0BF3-98E7817E66D6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BBE567-4A29-025B-B30E-DB94A41FDF71}"/>
              </a:ext>
            </a:extLst>
          </p:cNvPr>
          <p:cNvSpPr txBox="1"/>
          <p:nvPr/>
        </p:nvSpPr>
        <p:spPr>
          <a:xfrm>
            <a:off x="993058" y="344129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Results and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B1F82-776E-E04A-AC55-12576E8FB82C}"/>
              </a:ext>
            </a:extLst>
          </p:cNvPr>
          <p:cNvSpPr txBox="1"/>
          <p:nvPr/>
        </p:nvSpPr>
        <p:spPr>
          <a:xfrm>
            <a:off x="993058" y="1956900"/>
            <a:ext cx="5577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Fallback Rate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Fallback responses were triggered in none of the cases [0% of cases], indicating minimal confusion in handling queries.</a:t>
            </a:r>
          </a:p>
          <a:p>
            <a:pPr marL="285750" marR="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 algn="just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 algn="just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A graph with a bar and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048A2B3F-7B2B-DCD8-ED93-533B79F3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61" y="1663614"/>
            <a:ext cx="2573183" cy="2046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06FCA-68B4-3BA6-ED9D-3182E103CD48}"/>
              </a:ext>
            </a:extLst>
          </p:cNvPr>
          <p:cNvSpPr txBox="1"/>
          <p:nvPr/>
        </p:nvSpPr>
        <p:spPr>
          <a:xfrm>
            <a:off x="993058" y="4114950"/>
            <a:ext cx="10713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Response Time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The chatbot consistently responded in under 0.5 second, ensuring a seamless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FE6A4F4-5F79-A5A4-26B6-3DBAA42BA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742" y="4814850"/>
            <a:ext cx="7772400" cy="17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87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 glowing background&#10;&#10;Description automatically generated with medium confidence">
            <a:extLst>
              <a:ext uri="{FF2B5EF4-FFF2-40B4-BE49-F238E27FC236}">
                <a16:creationId xmlns:a16="http://schemas.microsoft.com/office/drawing/2014/main" id="{1BD34541-C4FF-D9DF-765D-6DC8FE76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2008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0153A-9AB8-3B8F-A179-D1992E2F2029}"/>
              </a:ext>
            </a:extLst>
          </p:cNvPr>
          <p:cNvSpPr txBox="1"/>
          <p:nvPr/>
        </p:nvSpPr>
        <p:spPr>
          <a:xfrm>
            <a:off x="993058" y="1319349"/>
            <a:ext cx="9527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Limited Training Data:</a:t>
            </a:r>
          </a:p>
          <a:p>
            <a:endParaRPr lang="en-US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/>
              <a:t>Issue</a:t>
            </a:r>
            <a:r>
              <a:rPr lang="en-US" dirty="0"/>
              <a:t>: Limited training data caused frequent unrecognized queries.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/>
              <a:t>Solution</a:t>
            </a:r>
            <a:r>
              <a:rPr lang="en-US" dirty="0"/>
              <a:t>: Added synonyms, alternative phrases, and new intents in Dialogflow.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88D301-DBBC-AB9E-526B-A41ED88D4C93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5818176-DA71-CD8C-0D84-00FB3F05A40B}"/>
              </a:ext>
            </a:extLst>
          </p:cNvPr>
          <p:cNvSpPr txBox="1"/>
          <p:nvPr/>
        </p:nvSpPr>
        <p:spPr>
          <a:xfrm>
            <a:off x="993058" y="344129"/>
            <a:ext cx="5477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Challenges and Solutions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22A55384-9F76-15FB-85F5-3742783F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314" y="2580497"/>
            <a:ext cx="2979270" cy="230243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3F877D-DC3D-193D-37A9-13174689D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60" y="2580497"/>
            <a:ext cx="2929485" cy="2302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9E4E41-6130-EC98-0FA0-D7CAF12E9FB9}"/>
              </a:ext>
            </a:extLst>
          </p:cNvPr>
          <p:cNvSpPr txBox="1"/>
          <p:nvPr/>
        </p:nvSpPr>
        <p:spPr>
          <a:xfrm>
            <a:off x="993058" y="4952347"/>
            <a:ext cx="101887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Free Dialogflow console Drawbacks: </a:t>
            </a:r>
            <a:r>
              <a:rPr lang="en-US" dirty="0"/>
              <a:t>Simpler Analytics and Insights</a:t>
            </a:r>
          </a:p>
          <a:p>
            <a:endParaRPr lang="en-US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/>
              <a:t>Issue</a:t>
            </a:r>
            <a:r>
              <a:rPr lang="en-US" dirty="0"/>
              <a:t>: Limited conversational analytics, with basic performance metrics like intent </a:t>
            </a:r>
          </a:p>
          <a:p>
            <a:pPr lvl="1"/>
            <a:r>
              <a:rPr lang="en-US" dirty="0"/>
              <a:t>matching and user queries.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/>
              <a:t>Solution</a:t>
            </a:r>
            <a:r>
              <a:rPr lang="en-US" dirty="0"/>
              <a:t>: Paid version provides detailed analytics, including advanced user journey mapping, </a:t>
            </a:r>
          </a:p>
          <a:p>
            <a:pPr lvl="1"/>
            <a:r>
              <a:rPr lang="en-US" dirty="0"/>
              <a:t>flow visualization, and custom reporting.</a:t>
            </a:r>
          </a:p>
        </p:txBody>
      </p:sp>
    </p:spTree>
    <p:extLst>
      <p:ext uri="{BB962C8B-B14F-4D97-AF65-F5344CB8AC3E}">
        <p14:creationId xmlns:p14="http://schemas.microsoft.com/office/powerpoint/2010/main" val="3160441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90AF3-07EB-5ADA-EE3A-4BD5DA4DB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with a glowing background&#10;&#10;Description automatically generated with medium confidence">
            <a:extLst>
              <a:ext uri="{FF2B5EF4-FFF2-40B4-BE49-F238E27FC236}">
                <a16:creationId xmlns:a16="http://schemas.microsoft.com/office/drawing/2014/main" id="{D0018C01-D054-A96F-C9FF-D28EE436B0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20086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FEF953-E397-81EC-0A53-7CA17E2814CA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804103-947D-63A8-6A02-E9A83E4A945D}"/>
              </a:ext>
            </a:extLst>
          </p:cNvPr>
          <p:cNvSpPr txBox="1"/>
          <p:nvPr/>
        </p:nvSpPr>
        <p:spPr>
          <a:xfrm>
            <a:off x="993058" y="344129"/>
            <a:ext cx="5477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Challenges and Solutions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3451F-69C8-F2C5-069C-1B2C20C2E8BB}"/>
              </a:ext>
            </a:extLst>
          </p:cNvPr>
          <p:cNvSpPr txBox="1"/>
          <p:nvPr/>
        </p:nvSpPr>
        <p:spPr>
          <a:xfrm>
            <a:off x="775247" y="1831249"/>
            <a:ext cx="101793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Free Dialogflow console Drawbacks- </a:t>
            </a:r>
            <a:r>
              <a:rPr lang="en-US" dirty="0"/>
              <a:t>Lesser Scalability for High-Traffic Applications</a:t>
            </a:r>
            <a:endParaRPr lang="en-US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/>
              <a:t>Issue</a:t>
            </a:r>
            <a:r>
              <a:rPr lang="en-US" dirty="0"/>
              <a:t>: Not suitable for applications requiring high concurrent user handling due to limitations </a:t>
            </a:r>
          </a:p>
          <a:p>
            <a:pPr lvl="1"/>
            <a:r>
              <a:rPr lang="en-US" dirty="0"/>
              <a:t>on request volume and latency.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/>
              <a:t>Solution</a:t>
            </a:r>
            <a:r>
              <a:rPr lang="en-US" dirty="0"/>
              <a:t>: Paid version is built for large-scale enterprise applications with better concurrency </a:t>
            </a:r>
          </a:p>
          <a:p>
            <a:pPr lvl="1"/>
            <a:r>
              <a:rPr lang="en-US" dirty="0"/>
              <a:t>management and reduced latency.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61346-2A6C-38B9-13F4-08EBE72727FC}"/>
              </a:ext>
            </a:extLst>
          </p:cNvPr>
          <p:cNvSpPr txBox="1"/>
          <p:nvPr/>
        </p:nvSpPr>
        <p:spPr>
          <a:xfrm>
            <a:off x="775247" y="3952299"/>
            <a:ext cx="102364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Free Dialogflow console Drawbacks- </a:t>
            </a:r>
            <a:r>
              <a:rPr lang="en-US" dirty="0"/>
              <a:t>No Enterprise Security Features</a:t>
            </a:r>
            <a:endParaRPr lang="en-US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/>
              <a:t>Issue</a:t>
            </a:r>
            <a:r>
              <a:rPr lang="en-US" dirty="0"/>
              <a:t>: Lacks advanced security features such as data residency options, encryption control, </a:t>
            </a:r>
          </a:p>
          <a:p>
            <a:pPr lvl="1"/>
            <a:r>
              <a:rPr lang="en-US" dirty="0"/>
              <a:t>and compliance certifications for industries like healthcare or finance.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/>
              <a:t>Solution</a:t>
            </a:r>
            <a:r>
              <a:rPr lang="en-US" dirty="0"/>
              <a:t>: Paid version offers enterprise-grade security and compliance (e.g., GDPR, HIPAA) </a:t>
            </a:r>
          </a:p>
          <a:p>
            <a:pPr lvl="1"/>
            <a:r>
              <a:rPr lang="en-US" dirty="0"/>
              <a:t>and more robust data handling features</a:t>
            </a:r>
          </a:p>
        </p:txBody>
      </p:sp>
    </p:spTree>
    <p:extLst>
      <p:ext uri="{BB962C8B-B14F-4D97-AF65-F5344CB8AC3E}">
        <p14:creationId xmlns:p14="http://schemas.microsoft.com/office/powerpoint/2010/main" val="332119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ight with a chat bubble&#10;&#10;Description automatically generated">
            <a:extLst>
              <a:ext uri="{FF2B5EF4-FFF2-40B4-BE49-F238E27FC236}">
                <a16:creationId xmlns:a16="http://schemas.microsoft.com/office/drawing/2014/main" id="{E482EB50-1913-E5AD-43E8-7722B306AE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1"/>
            <a:ext cx="12260826" cy="6863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DC12C4-8CF7-6C38-51CF-EE8030E56609}"/>
              </a:ext>
            </a:extLst>
          </p:cNvPr>
          <p:cNvSpPr txBox="1"/>
          <p:nvPr/>
        </p:nvSpPr>
        <p:spPr>
          <a:xfrm>
            <a:off x="993058" y="1704237"/>
            <a:ext cx="9743768" cy="4429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Source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collected Manually and from UMBC Dining Website and expanded using Python web scraping.</a:t>
            </a:r>
          </a:p>
          <a:p>
            <a:r>
              <a:rPr lang="en-US" sz="2000" b="1" dirty="0"/>
              <a:t>Categories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Items grouped into sandwiches, drinks, desserts, and meal deals.</a:t>
            </a:r>
          </a:p>
          <a:p>
            <a:r>
              <a:rPr lang="en-US" sz="2000" b="1" dirty="0"/>
              <a:t>Attributes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Includes name, category, price, nutritional info, and availability.</a:t>
            </a:r>
          </a:p>
          <a:p>
            <a:r>
              <a:rPr lang="en-US" sz="2000" b="1" dirty="0"/>
              <a:t>Dataset Size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Around 150 menu items.</a:t>
            </a:r>
          </a:p>
          <a:p>
            <a:r>
              <a:rPr lang="en-US" sz="2000" b="1" dirty="0"/>
              <a:t>Data Cleaning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Addressed missing data, removed duplicates, and standardized formats.</a:t>
            </a:r>
          </a:p>
          <a:p>
            <a:r>
              <a:rPr lang="en-US" sz="2000" b="1" dirty="0"/>
              <a:t>Data Storage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Stored in a </a:t>
            </a:r>
            <a:r>
              <a:rPr lang="en-US" sz="2000" b="1" dirty="0"/>
              <a:t>MySQL database</a:t>
            </a:r>
            <a:r>
              <a:rPr lang="en-US" sz="2000" dirty="0"/>
              <a:t> for chatbot integration.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tabLst>
                <a:tab pos="1276350" algn="l"/>
              </a:tabLst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F11946-D18F-B569-2D62-7E74D938DA85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B68D92-2DD2-3308-71A2-03F5CCE01CC9}"/>
              </a:ext>
            </a:extLst>
          </p:cNvPr>
          <p:cNvSpPr txBox="1"/>
          <p:nvPr/>
        </p:nvSpPr>
        <p:spPr>
          <a:xfrm>
            <a:off x="993058" y="306099"/>
            <a:ext cx="395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Dataset Overview</a:t>
            </a:r>
          </a:p>
        </p:txBody>
      </p:sp>
    </p:spTree>
    <p:extLst>
      <p:ext uri="{BB962C8B-B14F-4D97-AF65-F5344CB8AC3E}">
        <p14:creationId xmlns:p14="http://schemas.microsoft.com/office/powerpoint/2010/main" val="224019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quare with a logo&#10;&#10;Description automatically generated">
            <a:extLst>
              <a:ext uri="{FF2B5EF4-FFF2-40B4-BE49-F238E27FC236}">
                <a16:creationId xmlns:a16="http://schemas.microsoft.com/office/drawing/2014/main" id="{61C7580B-AB6A-906A-89E3-50FE0CA844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1"/>
            <a:ext cx="12192000" cy="688508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90DB9C-A545-864D-768B-275DDD991509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9946BF3-0363-D4CA-8BD0-A3C669D4366F}"/>
              </a:ext>
            </a:extLst>
          </p:cNvPr>
          <p:cNvSpPr txBox="1"/>
          <p:nvPr/>
        </p:nvSpPr>
        <p:spPr>
          <a:xfrm>
            <a:off x="993058" y="344129"/>
            <a:ext cx="4854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Github</a:t>
            </a:r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Page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8EBD4-8C0A-E031-FFF6-AA1EA9A0C981}"/>
              </a:ext>
            </a:extLst>
          </p:cNvPr>
          <p:cNvSpPr txBox="1"/>
          <p:nvPr/>
        </p:nvSpPr>
        <p:spPr>
          <a:xfrm>
            <a:off x="993058" y="1526599"/>
            <a:ext cx="6063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Repository Link:</a:t>
            </a:r>
          </a:p>
          <a:p>
            <a:endParaRPr lang="en-US" dirty="0"/>
          </a:p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u="sng" dirty="0" err="1">
                <a:solidFill>
                  <a:schemeClr val="accent1">
                    <a:lumMod val="75000"/>
                  </a:schemeClr>
                </a:solidFill>
              </a:rPr>
              <a:t>github.com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/Tauseef-09/DATA606_Capstone_Project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81012-99E1-B838-11F4-79E79BFA31D5}"/>
              </a:ext>
            </a:extLst>
          </p:cNvPr>
          <p:cNvSpPr txBox="1"/>
          <p:nvPr/>
        </p:nvSpPr>
        <p:spPr>
          <a:xfrm>
            <a:off x="993058" y="2717998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Snapshot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4DEF16A-B2DA-AEF0-0E8A-0327BF03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852" y="3285670"/>
            <a:ext cx="4258692" cy="331427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A0642E0-68C8-9AA1-CD3D-3EEA1A4F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85670"/>
            <a:ext cx="4630581" cy="322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12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orn blue paper with a word&#10;&#10;Description automatically generated">
            <a:extLst>
              <a:ext uri="{FF2B5EF4-FFF2-40B4-BE49-F238E27FC236}">
                <a16:creationId xmlns:a16="http://schemas.microsoft.com/office/drawing/2014/main" id="{B0AD9B3A-48EB-D760-46CA-0E877B1D55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EB12B-8659-C142-C984-636FFCA6255F}"/>
              </a:ext>
            </a:extLst>
          </p:cNvPr>
          <p:cNvSpPr txBox="1"/>
          <p:nvPr/>
        </p:nvSpPr>
        <p:spPr>
          <a:xfrm>
            <a:off x="993058" y="1632155"/>
            <a:ext cx="9655277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tabLst>
                <a:tab pos="127635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 Summary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food court chatbot successfully automates menu inquiries, price checks, and nutritional information retrieval, enhancing the customer experience and reducing workload for staff.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tabLst>
                <a:tab pos="127635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Impact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 leveraging technologies like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Dialogflow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FastAPI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MySQL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the chatbot demonstrates how AI can simplify food ordering processes in real-time.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tabLst>
                <a:tab pos="127635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Future Directions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Expanding the chatbot's capabilities, such as personalized meal recommendations, order tracking, and multilingual support, will make it more adaptable and impactful across diverse environments.</a:t>
            </a:r>
          </a:p>
          <a:p>
            <a:pPr marL="914400" marR="0">
              <a:lnSpc>
                <a:spcPct val="115000"/>
              </a:lnSpc>
              <a:spcAft>
                <a:spcPts val="800"/>
              </a:spcAft>
              <a:tabLst>
                <a:tab pos="127635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2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17C94C-16A6-6045-2635-B875914880B1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9AC2115-7C6E-EC7C-B363-8CBBE259C160}"/>
              </a:ext>
            </a:extLst>
          </p:cNvPr>
          <p:cNvSpPr txBox="1"/>
          <p:nvPr/>
        </p:nvSpPr>
        <p:spPr>
          <a:xfrm>
            <a:off x="993058" y="344129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49235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ok with pages open&#10;&#10;Description automatically generated with medium confidence">
            <a:extLst>
              <a:ext uri="{FF2B5EF4-FFF2-40B4-BE49-F238E27FC236}">
                <a16:creationId xmlns:a16="http://schemas.microsoft.com/office/drawing/2014/main" id="{FE48F4E1-CE2B-4B52-1D17-ABE66686C1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60826" cy="688666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10147FE-46FD-CFDB-91B9-D4E71079F714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DF44B8-05FA-7E5B-DFB5-0C21FE83B615}"/>
              </a:ext>
            </a:extLst>
          </p:cNvPr>
          <p:cNvSpPr txBox="1"/>
          <p:nvPr/>
        </p:nvSpPr>
        <p:spPr>
          <a:xfrm>
            <a:off x="993058" y="344129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C1020-470F-9418-5941-7672823FE599}"/>
              </a:ext>
            </a:extLst>
          </p:cNvPr>
          <p:cNvSpPr txBox="1"/>
          <p:nvPr/>
        </p:nvSpPr>
        <p:spPr>
          <a:xfrm>
            <a:off x="993058" y="1672789"/>
            <a:ext cx="8996516" cy="14509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GitHub: [Mr. Hungry Chatbot](</a:t>
            </a:r>
            <a:r>
              <a:rPr lang="en-US" sz="1800" u="sng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800" u="sng" kern="10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github.com</a:t>
            </a:r>
            <a:r>
              <a:rPr lang="en-US" sz="1800" u="sng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/AhmadYasser1/Food-Recommending-Chatbot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GitHub: [Kayo AI Chatbot](</a:t>
            </a:r>
            <a:r>
              <a:rPr lang="en-US" sz="1800" u="sng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800" u="sng" kern="10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github.com</a:t>
            </a:r>
            <a:r>
              <a:rPr lang="en-US" sz="1800" u="sng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/yenxuan1381/food-ordering-chatbot-using-ai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04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obot holding a sign&#10;&#10;Description automatically generated">
            <a:extLst>
              <a:ext uri="{FF2B5EF4-FFF2-40B4-BE49-F238E27FC236}">
                <a16:creationId xmlns:a16="http://schemas.microsoft.com/office/drawing/2014/main" id="{C7D9E951-3EF7-1089-70B2-F5528CA0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30" y="1453537"/>
            <a:ext cx="4450940" cy="395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st of food items&#10;&#10;Description automatically generated">
            <a:extLst>
              <a:ext uri="{FF2B5EF4-FFF2-40B4-BE49-F238E27FC236}">
                <a16:creationId xmlns:a16="http://schemas.microsoft.com/office/drawing/2014/main" id="{292088F5-AF7E-87CD-F906-A0A7FB30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658"/>
            <a:ext cx="12190525" cy="316264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8E9C92A-40B3-330E-2F2E-92BA66B9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42"/>
          <a:stretch/>
        </p:blipFill>
        <p:spPr>
          <a:xfrm>
            <a:off x="1475" y="4178300"/>
            <a:ext cx="12190525" cy="267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54E59-F126-8B56-D453-E620A1602623}"/>
              </a:ext>
            </a:extLst>
          </p:cNvPr>
          <p:cNvSpPr txBox="1"/>
          <p:nvPr/>
        </p:nvSpPr>
        <p:spPr>
          <a:xfrm>
            <a:off x="4409310" y="201484"/>
            <a:ext cx="3117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SAMPLE DATASETS</a:t>
            </a:r>
          </a:p>
        </p:txBody>
      </p:sp>
    </p:spTree>
    <p:extLst>
      <p:ext uri="{BB962C8B-B14F-4D97-AF65-F5344CB8AC3E}">
        <p14:creationId xmlns:p14="http://schemas.microsoft.com/office/powerpoint/2010/main" val="2499034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robot with a speech bubble&#10;&#10;Description automatically generated">
            <a:extLst>
              <a:ext uri="{FF2B5EF4-FFF2-40B4-BE49-F238E27FC236}">
                <a16:creationId xmlns:a16="http://schemas.microsoft.com/office/drawing/2014/main" id="{317835B7-4EFE-CAC5-52A7-29E5615A19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05EE4-360B-EE9F-617E-093E1062DAF8}"/>
              </a:ext>
            </a:extLst>
          </p:cNvPr>
          <p:cNvSpPr txBox="1"/>
          <p:nvPr/>
        </p:nvSpPr>
        <p:spPr>
          <a:xfrm>
            <a:off x="866058" y="1378418"/>
            <a:ext cx="1105943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Advancement in Chatbot Technology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Transition from rule-based chatbots (e.g., ELIZA) to AI-powered systems that are capable of understanding </a:t>
            </a:r>
          </a:p>
          <a:p>
            <a:r>
              <a:rPr lang="en-US" dirty="0"/>
              <a:t>natural language and context using technologies like Dialogflow.</a:t>
            </a:r>
          </a:p>
          <a:p>
            <a:endParaRPr lang="en-US" dirty="0"/>
          </a:p>
          <a:p>
            <a:r>
              <a:rPr lang="en-US" b="1" dirty="0"/>
              <a:t>Dialogflow as the NLP Engine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Dialogflow simplifies intent detection, entity extraction, and conversational flow management, making </a:t>
            </a:r>
          </a:p>
          <a:p>
            <a:r>
              <a:rPr lang="en-US" dirty="0"/>
              <a:t>it an ideal choice for developing user-interactive chatbots.</a:t>
            </a:r>
          </a:p>
          <a:p>
            <a:endParaRPr lang="en-US" dirty="0"/>
          </a:p>
          <a:p>
            <a:r>
              <a:rPr lang="en-US" b="1" dirty="0"/>
              <a:t>FastAPI for Backend Integration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FastAPI provides a high-performance, asynchronous framework to handle webhook requests, process </a:t>
            </a:r>
          </a:p>
          <a:p>
            <a:r>
              <a:rPr lang="en-US" dirty="0"/>
              <a:t>user intents and interact with databases efficiently.</a:t>
            </a:r>
          </a:p>
          <a:p>
            <a:endParaRPr lang="en-US" dirty="0"/>
          </a:p>
          <a:p>
            <a:r>
              <a:rPr lang="en-US" b="1" dirty="0"/>
              <a:t>MySQL for Data Storage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MySQL offers a reliable relational database system for storing and querying structured data like menu items, </a:t>
            </a:r>
          </a:p>
          <a:p>
            <a:r>
              <a:rPr lang="en-US" dirty="0"/>
              <a:t>prices, ingredients, and nutritional information.</a:t>
            </a:r>
          </a:p>
          <a:p>
            <a:endParaRPr lang="en-US" dirty="0"/>
          </a:p>
          <a:p>
            <a:r>
              <a:rPr lang="en-US" b="1" dirty="0"/>
              <a:t>Real-Time Query Handling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integration of Dialogflow, FastAPI, and MySQL enables real-time responses to complex user queries such </a:t>
            </a:r>
          </a:p>
          <a:p>
            <a:r>
              <a:rPr lang="en-US" dirty="0"/>
              <a:t>as price filtering, ingredient lookup, and nutritional analysis.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046800-D166-128C-2CDA-72F21474988C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E5AE0D-83F3-CD85-F0E9-72BDA6847FE8}"/>
              </a:ext>
            </a:extLst>
          </p:cNvPr>
          <p:cNvSpPr txBox="1"/>
          <p:nvPr/>
        </p:nvSpPr>
        <p:spPr>
          <a:xfrm>
            <a:off x="993058" y="306740"/>
            <a:ext cx="4437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Literature Overview</a:t>
            </a:r>
          </a:p>
        </p:txBody>
      </p:sp>
    </p:spTree>
    <p:extLst>
      <p:ext uri="{BB962C8B-B14F-4D97-AF65-F5344CB8AC3E}">
        <p14:creationId xmlns:p14="http://schemas.microsoft.com/office/powerpoint/2010/main" val="425593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5269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329334-DD15-3F22-B3C7-9BA421E67B56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FBDD7-B78B-017A-107B-BFDF6CAEC060}"/>
              </a:ext>
            </a:extLst>
          </p:cNvPr>
          <p:cNvSpPr txBox="1"/>
          <p:nvPr/>
        </p:nvSpPr>
        <p:spPr>
          <a:xfrm>
            <a:off x="993058" y="344129"/>
            <a:ext cx="6882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Exploratory Data Analysis [EDA]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CE189-80E0-AF45-C263-59B0C5E5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455427"/>
            <a:ext cx="9743768" cy="3379601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2BD7710-8455-7BD1-60A1-BAA11745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8" y="5215289"/>
            <a:ext cx="9743768" cy="133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8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55242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6777D-36EA-F417-1953-A9D29CB6D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A747AB5-A042-D1A3-0CF0-753B2B9D3230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75D4C4-0355-E517-E798-F5D779C288F3}"/>
              </a:ext>
            </a:extLst>
          </p:cNvPr>
          <p:cNvSpPr txBox="1"/>
          <p:nvPr/>
        </p:nvSpPr>
        <p:spPr>
          <a:xfrm>
            <a:off x="993058" y="344129"/>
            <a:ext cx="6882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Exploratory Data Analysis [EDA]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D11FEAF-4381-DF89-B04D-6BC54372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405236"/>
            <a:ext cx="9743768" cy="3242962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08194F4-7CF5-442F-8E1A-98BBBD8A4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8" y="4794904"/>
            <a:ext cx="9743768" cy="197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0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55616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5FC633-C70C-6D81-E077-60DBF8F4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9F446C9-298E-DD4F-2A12-9B5784DA6AFB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F15D6F-CBBF-EA05-6462-77C572BBBEFE}"/>
              </a:ext>
            </a:extLst>
          </p:cNvPr>
          <p:cNvSpPr txBox="1"/>
          <p:nvPr/>
        </p:nvSpPr>
        <p:spPr>
          <a:xfrm>
            <a:off x="993058" y="344129"/>
            <a:ext cx="6882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Exploratory Data Analysis [EDA]</a:t>
            </a:r>
          </a:p>
        </p:txBody>
      </p:sp>
      <p:pic>
        <p:nvPicPr>
          <p:cNvPr id="10" name="Picture 9" descr="A graph of food items&#10;&#10;Description automatically generated">
            <a:extLst>
              <a:ext uri="{FF2B5EF4-FFF2-40B4-BE49-F238E27FC236}">
                <a16:creationId xmlns:a16="http://schemas.microsoft.com/office/drawing/2014/main" id="{80ED88FF-7AC4-C74D-E41F-009A913F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358905"/>
            <a:ext cx="6499942" cy="3376046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E5DF5C3-052E-2D4A-E433-51DC9AD6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8" y="4835326"/>
            <a:ext cx="9743768" cy="19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2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55947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63C21-3DA2-520E-82A9-5C1BB090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214AFE9-8C96-01D7-8676-8538385124C1}"/>
              </a:ext>
            </a:extLst>
          </p:cNvPr>
          <p:cNvCxnSpPr/>
          <p:nvPr/>
        </p:nvCxnSpPr>
        <p:spPr>
          <a:xfrm>
            <a:off x="993058" y="1258529"/>
            <a:ext cx="9743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DDAABDB-C9D2-650B-026C-6B9A011E80B3}"/>
              </a:ext>
            </a:extLst>
          </p:cNvPr>
          <p:cNvSpPr txBox="1"/>
          <p:nvPr/>
        </p:nvSpPr>
        <p:spPr>
          <a:xfrm>
            <a:off x="993058" y="344129"/>
            <a:ext cx="6882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Exploratory Data Analysis [EDA]</a:t>
            </a:r>
          </a:p>
        </p:txBody>
      </p:sp>
      <p:pic>
        <p:nvPicPr>
          <p:cNvPr id="11" name="Picture 10" descr="A graph of calories in a sandwich&#10;&#10;Description automatically generated">
            <a:extLst>
              <a:ext uri="{FF2B5EF4-FFF2-40B4-BE49-F238E27FC236}">
                <a16:creationId xmlns:a16="http://schemas.microsoft.com/office/drawing/2014/main" id="{9919C8AE-CC52-7D85-6CE8-8DB54CE01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318763"/>
            <a:ext cx="5953842" cy="4090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9C027F-6131-CAB9-2623-C54090DA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8" y="5515630"/>
            <a:ext cx="9743768" cy="99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8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1157</Words>
  <Application>Microsoft Macintosh PowerPoint</Application>
  <PresentationFormat>Widescreen</PresentationFormat>
  <Paragraphs>142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Apple Braille</vt:lpstr>
      <vt:lpstr>Apple Chancery</vt:lpstr>
      <vt:lpstr>Aptos</vt:lpstr>
      <vt:lpstr>Aptos Display</vt:lpstr>
      <vt:lpstr>Arial</vt:lpstr>
      <vt:lpstr>Baloo Bhaijaan</vt:lpstr>
      <vt:lpstr>Britannic Bold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Tauseef Taufiq K</dc:creator>
  <cp:lastModifiedBy>Tauseef Taufiq K</cp:lastModifiedBy>
  <cp:revision>123</cp:revision>
  <dcterms:created xsi:type="dcterms:W3CDTF">2024-12-06T21:11:19Z</dcterms:created>
  <dcterms:modified xsi:type="dcterms:W3CDTF">2024-12-11T20:01:32Z</dcterms:modified>
</cp:coreProperties>
</file>